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4"/>
  </p:notesMasterIdLst>
  <p:sldIdLst>
    <p:sldId id="473" r:id="rId2"/>
    <p:sldId id="474" r:id="rId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0D5"/>
    <a:srgbClr val="584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350" y="84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DCDC0-F16A-45E6-86E6-7B9881E41BA8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93807-DB78-4374-8895-65B1497D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1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7590F2-9AA9-402E-B687-A1D386D485F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17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40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745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1" y="1739456"/>
            <a:ext cx="46516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6"/>
            <a:ext cx="46516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23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7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783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6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1" y="7033450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3450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563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23332">
        <a:defRPr>
          <a:latin typeface="+mn-lt"/>
          <a:ea typeface="+mn-ea"/>
          <a:cs typeface="+mn-cs"/>
        </a:defRPr>
      </a:lvl2pPr>
      <a:lvl3pPr marL="646664">
        <a:defRPr>
          <a:latin typeface="+mn-lt"/>
          <a:ea typeface="+mn-ea"/>
          <a:cs typeface="+mn-cs"/>
        </a:defRPr>
      </a:lvl3pPr>
      <a:lvl4pPr marL="969996">
        <a:defRPr>
          <a:latin typeface="+mn-lt"/>
          <a:ea typeface="+mn-ea"/>
          <a:cs typeface="+mn-cs"/>
        </a:defRPr>
      </a:lvl4pPr>
      <a:lvl5pPr marL="1293327">
        <a:defRPr>
          <a:latin typeface="+mn-lt"/>
          <a:ea typeface="+mn-ea"/>
          <a:cs typeface="+mn-cs"/>
        </a:defRPr>
      </a:lvl5pPr>
      <a:lvl6pPr marL="1616659">
        <a:defRPr>
          <a:latin typeface="+mn-lt"/>
          <a:ea typeface="+mn-ea"/>
          <a:cs typeface="+mn-cs"/>
        </a:defRPr>
      </a:lvl6pPr>
      <a:lvl7pPr marL="1939991">
        <a:defRPr>
          <a:latin typeface="+mn-lt"/>
          <a:ea typeface="+mn-ea"/>
          <a:cs typeface="+mn-cs"/>
        </a:defRPr>
      </a:lvl7pPr>
      <a:lvl8pPr marL="2263323">
        <a:defRPr>
          <a:latin typeface="+mn-lt"/>
          <a:ea typeface="+mn-ea"/>
          <a:cs typeface="+mn-cs"/>
        </a:defRPr>
      </a:lvl8pPr>
      <a:lvl9pPr marL="258665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3332">
        <a:defRPr>
          <a:latin typeface="+mn-lt"/>
          <a:ea typeface="+mn-ea"/>
          <a:cs typeface="+mn-cs"/>
        </a:defRPr>
      </a:lvl2pPr>
      <a:lvl3pPr marL="646664">
        <a:defRPr>
          <a:latin typeface="+mn-lt"/>
          <a:ea typeface="+mn-ea"/>
          <a:cs typeface="+mn-cs"/>
        </a:defRPr>
      </a:lvl3pPr>
      <a:lvl4pPr marL="969996">
        <a:defRPr>
          <a:latin typeface="+mn-lt"/>
          <a:ea typeface="+mn-ea"/>
          <a:cs typeface="+mn-cs"/>
        </a:defRPr>
      </a:lvl4pPr>
      <a:lvl5pPr marL="1293327">
        <a:defRPr>
          <a:latin typeface="+mn-lt"/>
          <a:ea typeface="+mn-ea"/>
          <a:cs typeface="+mn-cs"/>
        </a:defRPr>
      </a:lvl5pPr>
      <a:lvl6pPr marL="1616659">
        <a:defRPr>
          <a:latin typeface="+mn-lt"/>
          <a:ea typeface="+mn-ea"/>
          <a:cs typeface="+mn-cs"/>
        </a:defRPr>
      </a:lvl6pPr>
      <a:lvl7pPr marL="1939991">
        <a:defRPr>
          <a:latin typeface="+mn-lt"/>
          <a:ea typeface="+mn-ea"/>
          <a:cs typeface="+mn-cs"/>
        </a:defRPr>
      </a:lvl7pPr>
      <a:lvl8pPr marL="2263323">
        <a:defRPr>
          <a:latin typeface="+mn-lt"/>
          <a:ea typeface="+mn-ea"/>
          <a:cs typeface="+mn-cs"/>
        </a:defRPr>
      </a:lvl8pPr>
      <a:lvl9pPr marL="258665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1.gif"/><Relationship Id="rId3" Type="http://schemas.openxmlformats.org/officeDocument/2006/relationships/image" Target="../media/image28.png"/><Relationship Id="rId7" Type="http://schemas.openxmlformats.org/officeDocument/2006/relationships/hyperlink" Target="https://uust.ru/education/iimrt/" TargetMode="Externa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hyperlink" Target="mailto:kinf@ugatu.su" TargetMode="External"/><Relationship Id="rId11" Type="http://schemas.openxmlformats.org/officeDocument/2006/relationships/oleObject" Target="../embeddings/oleObject2.bin"/><Relationship Id="rId5" Type="http://schemas.openxmlformats.org/officeDocument/2006/relationships/hyperlink" Target="https://uust.ru/informatic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9429C-5BB5-50FB-6CDA-0FF97106D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11" y="1114077"/>
            <a:ext cx="3190816" cy="3522919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7BC10FD7-8827-5158-7B1D-2C13321C0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4506" y="42501"/>
            <a:ext cx="2815844" cy="72703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571922B5-A9DE-E98B-4173-57DF4E69E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619997" y="4478831"/>
            <a:ext cx="2440701" cy="1627764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34814F3-CBE2-CFAA-1A60-A90A32727557}"/>
              </a:ext>
            </a:extLst>
          </p:cNvPr>
          <p:cNvSpPr/>
          <p:nvPr/>
        </p:nvSpPr>
        <p:spPr>
          <a:xfrm>
            <a:off x="3510703" y="4005607"/>
            <a:ext cx="3456000" cy="324000"/>
          </a:xfrm>
          <a:prstGeom prst="roundRect">
            <a:avLst/>
          </a:prstGeom>
          <a:solidFill>
            <a:srgbClr val="5200D5"/>
          </a:solidFill>
          <a:ln w="28575">
            <a:solidFill>
              <a:srgbClr val="5200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0"/>
            <a:r>
              <a:rPr lang="ru-RU" sz="110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Компьютерная графика и 3</a:t>
            </a:r>
            <a:r>
              <a:rPr lang="en-US" sz="110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D-</a:t>
            </a:r>
            <a:r>
              <a:rPr lang="ru-RU" sz="110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моделирование</a:t>
            </a:r>
            <a:endParaRPr lang="ru-RU" sz="11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FD0A20-427D-DC51-CB4A-833FB6D130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76" y="3446483"/>
            <a:ext cx="525447" cy="4186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16B2983-068A-557A-A9B0-B90CCF76AE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84" y="3715564"/>
            <a:ext cx="863991" cy="85090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438BC48-4551-2FBA-5772-6213D66755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57" b="35068"/>
          <a:stretch/>
        </p:blipFill>
        <p:spPr>
          <a:xfrm>
            <a:off x="7198219" y="167742"/>
            <a:ext cx="833595" cy="6418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F80F79B-1D61-5FE7-50F9-EDA2FEB161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79" y="112120"/>
            <a:ext cx="525447" cy="54264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D2E7FA7-67A7-130F-69D1-430EC9530246}"/>
              </a:ext>
            </a:extLst>
          </p:cNvPr>
          <p:cNvSpPr txBox="1"/>
          <p:nvPr/>
        </p:nvSpPr>
        <p:spPr>
          <a:xfrm>
            <a:off x="4174603" y="142032"/>
            <a:ext cx="3048000" cy="74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bg1"/>
                </a:solidFill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  <a:t>Краткое описание</a:t>
            </a:r>
          </a:p>
          <a:p>
            <a:endParaRPr lang="ru-RU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BE8CDB-4B75-3BB7-0CB5-CC293E002120}"/>
              </a:ext>
            </a:extLst>
          </p:cNvPr>
          <p:cNvSpPr txBox="1"/>
          <p:nvPr/>
        </p:nvSpPr>
        <p:spPr>
          <a:xfrm>
            <a:off x="8031814" y="851807"/>
            <a:ext cx="2661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olos Text" panose="020B0503020202020204" pitchFamily="34" charset="-52"/>
                <a:cs typeface="Golos Text" panose="020B0503020202020204" pitchFamily="34" charset="-52"/>
              </a:rPr>
              <a:t>программист</a:t>
            </a:r>
          </a:p>
          <a:p>
            <a:endParaRPr lang="ru-RU" sz="12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en-US" sz="1200" dirty="0">
                <a:latin typeface="Golos Text" panose="020B0503020202020204" pitchFamily="34" charset="-52"/>
                <a:cs typeface="Golos Text" panose="020B0503020202020204" pitchFamily="34" charset="-52"/>
              </a:rPr>
              <a:t>3D-</a:t>
            </a:r>
            <a:r>
              <a:rPr lang="ru-RU" sz="1200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дизайнер-аниматор (трек 1)</a:t>
            </a:r>
            <a:endParaRPr lang="ru-RU" sz="12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endParaRPr lang="ru-RU" sz="12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en-US" sz="1200" dirty="0">
                <a:latin typeface="Golos Text" panose="020B0503020202020204" pitchFamily="34" charset="-52"/>
                <a:cs typeface="Golos Text" panose="020B0503020202020204" pitchFamily="34" charset="-52"/>
              </a:rPr>
              <a:t>UX/UI </a:t>
            </a:r>
            <a:r>
              <a:rPr lang="ru-RU" sz="1200" dirty="0">
                <a:latin typeface="Golos Text" panose="020B0503020202020204" pitchFamily="34" charset="-52"/>
                <a:cs typeface="Golos Text" panose="020B0503020202020204" pitchFamily="34" charset="-52"/>
              </a:rPr>
              <a:t>дизайнер-разработчик (трек 1)</a:t>
            </a:r>
          </a:p>
          <a:p>
            <a:endParaRPr lang="ru-RU" sz="12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en-US" sz="1200" dirty="0">
                <a:latin typeface="Golos Text" panose="020B0503020202020204" pitchFamily="34" charset="-52"/>
                <a:cs typeface="Golos Text" panose="020B0503020202020204" pitchFamily="34" charset="-52"/>
              </a:rPr>
              <a:t>VR/AR </a:t>
            </a:r>
            <a:r>
              <a:rPr lang="ru-RU" sz="1200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разработчик (трек 1)</a:t>
            </a:r>
            <a:endParaRPr lang="ru-RU" sz="12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endParaRPr lang="ru-RU" sz="12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sz="1200" dirty="0">
                <a:latin typeface="Golos Text" panose="020B0503020202020204" pitchFamily="34" charset="-52"/>
                <a:cs typeface="Golos Text" panose="020B0503020202020204" pitchFamily="34" charset="-52"/>
              </a:rPr>
              <a:t>веб-разработчик</a:t>
            </a:r>
          </a:p>
          <a:p>
            <a:r>
              <a:rPr lang="ru-RU" sz="1200" dirty="0">
                <a:latin typeface="Golos Text" panose="020B0503020202020204" pitchFamily="34" charset="-52"/>
                <a:cs typeface="Golos Text" panose="020B0503020202020204" pitchFamily="34" charset="-52"/>
              </a:rPr>
              <a:t>специалист по большим данным</a:t>
            </a:r>
          </a:p>
          <a:p>
            <a:endParaRPr lang="ru-RU" sz="12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sz="1200" dirty="0">
                <a:latin typeface="Golos Text" panose="020B0503020202020204" pitchFamily="34" charset="-52"/>
                <a:cs typeface="Golos Text" panose="020B0503020202020204" pitchFamily="34" charset="-52"/>
              </a:rPr>
              <a:t>специалист по обработке и интерпретации данных в нефтегазовой отрасли (трек </a:t>
            </a:r>
            <a:r>
              <a:rPr lang="ru-RU" sz="1200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2)</a:t>
            </a:r>
            <a:endParaRPr lang="ru-RU" sz="12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endParaRPr lang="ru-RU" sz="12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84" name="Рисунок 83" descr="Изображение выглядит как Графика, Шрифт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97E8064-5588-3805-3B53-AD9AFB370C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6891" y="5000625"/>
            <a:ext cx="927788" cy="391484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свеча, желтый, темнот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9A248F10-4E68-7C3D-E759-B450CC69C2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9500" y="5000625"/>
            <a:ext cx="694343" cy="488950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текст, Шрифт, логотип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611A4B6-C827-40CF-9603-BCDE091632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2083" y="7064245"/>
            <a:ext cx="1181109" cy="456204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02246FF-4E66-11B1-B7C5-C34873B93B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9157" y="5589430"/>
            <a:ext cx="647596" cy="460213"/>
          </a:xfrm>
          <a:prstGeom prst="rect">
            <a:avLst/>
          </a:prstGeom>
        </p:spPr>
      </p:pic>
      <p:pic>
        <p:nvPicPr>
          <p:cNvPr id="93" name="Рисунок 92" descr="Изображение выглядит как Графика, Шрифт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3B0177B-2525-E611-569F-187F9296B38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7385" t="29665" r="17070" b="33218"/>
          <a:stretch/>
        </p:blipFill>
        <p:spPr>
          <a:xfrm>
            <a:off x="7345248" y="5410215"/>
            <a:ext cx="1008829" cy="32135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0D34957D-D040-E78E-D65D-37F5FE72A74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489" t="15787" r="7154" b="30472"/>
          <a:stretch/>
        </p:blipFill>
        <p:spPr>
          <a:xfrm>
            <a:off x="7378686" y="5754885"/>
            <a:ext cx="1157931" cy="36377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4DA4B325-C821-9B5E-5071-0AB72921C9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29822" y="6546546"/>
            <a:ext cx="733373" cy="458624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C409FA8A-870D-25AD-76F2-CC75F73978A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33268" b="32245"/>
          <a:stretch/>
        </p:blipFill>
        <p:spPr>
          <a:xfrm>
            <a:off x="7480300" y="6233396"/>
            <a:ext cx="844444" cy="291229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25BCFAE3-EC88-DF71-F00D-8E041F8D8834}"/>
              </a:ext>
            </a:extLst>
          </p:cNvPr>
          <p:cNvSpPr txBox="1"/>
          <p:nvPr/>
        </p:nvSpPr>
        <p:spPr>
          <a:xfrm>
            <a:off x="929478" y="4687251"/>
            <a:ext cx="1826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400" b="1" u="sng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На </a:t>
            </a:r>
            <a:r>
              <a:rPr lang="ru-RU" altLang="ru-RU" sz="1400" b="1" u="sng" dirty="0" err="1" smtClean="0">
                <a:latin typeface="Golos Text" panose="020B0503020202020204" pitchFamily="34" charset="-52"/>
                <a:cs typeface="Golos Text" panose="020B0503020202020204" pitchFamily="34" charset="-52"/>
              </a:rPr>
              <a:t>контракной</a:t>
            </a:r>
            <a:r>
              <a:rPr lang="ru-RU" altLang="ru-RU" sz="1400" b="1" u="sng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 основе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3E01C79-2807-DB00-3DE8-1A187454C8BA}"/>
              </a:ext>
            </a:extLst>
          </p:cNvPr>
          <p:cNvSpPr txBox="1"/>
          <p:nvPr/>
        </p:nvSpPr>
        <p:spPr>
          <a:xfrm>
            <a:off x="863754" y="5476890"/>
            <a:ext cx="18264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900" b="1" dirty="0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Набирается впервые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13A38CE9-5E69-56C0-2E87-1C689CD8A5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00" y="946770"/>
            <a:ext cx="731583" cy="167655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F7BCA9D2-34B2-D581-C082-417F1B9BFC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17" y="1316365"/>
            <a:ext cx="731583" cy="167655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B7602A44-1FA0-43AA-0692-E9C3BBB707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51" y="1632570"/>
            <a:ext cx="731583" cy="167655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C4054EA6-E20C-E6B2-AB5E-6EA9465B02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17" y="2365183"/>
            <a:ext cx="731583" cy="167655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489E3030-9348-F288-DC32-6CF6D67A038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17" y="2562225"/>
            <a:ext cx="731583" cy="1676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4432B0-E6BB-143A-C48A-CCD91D2C5E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0155" y="13337"/>
            <a:ext cx="2376202" cy="6057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B4319F-41D8-EF1F-581D-4138F7A1C0F5}"/>
              </a:ext>
            </a:extLst>
          </p:cNvPr>
          <p:cNvSpPr txBox="1"/>
          <p:nvPr/>
        </p:nvSpPr>
        <p:spPr>
          <a:xfrm>
            <a:off x="-45816" y="579664"/>
            <a:ext cx="34939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Golos Text" panose="020B0503020202020204" pitchFamily="34" charset="-52"/>
                <a:ea typeface="+mn-ea"/>
                <a:cs typeface="Golos Text" panose="020B0503020202020204" pitchFamily="34" charset="-52"/>
              </a:rPr>
              <a:t>Институт информатики, 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Golos Text" panose="020B0503020202020204" pitchFamily="34" charset="-52"/>
                <a:ea typeface="+mn-ea"/>
                <a:cs typeface="Golos Text" panose="020B0503020202020204" pitchFamily="34" charset="-52"/>
              </a:rPr>
              <a:t>математики и робототехники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93B2B-E93B-D273-8FBF-0DC861F914AB}"/>
              </a:ext>
            </a:extLst>
          </p:cNvPr>
          <p:cNvSpPr txBox="1"/>
          <p:nvPr/>
        </p:nvSpPr>
        <p:spPr>
          <a:xfrm>
            <a:off x="46255" y="1312052"/>
            <a:ext cx="2971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/>
                <a:latin typeface="Golos Text" panose="020B0503020202020204" pitchFamily="34" charset="-52"/>
                <a:ea typeface="+mn-ea"/>
                <a:cs typeface="Golos Text" panose="020B0503020202020204" pitchFamily="34" charset="-52"/>
              </a:rPr>
              <a:t>Сетевая образовательная программа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effectLst/>
              <a:latin typeface="Golos Text" panose="020B0503020202020204" pitchFamily="34" charset="-52"/>
              <a:ea typeface="+mn-ea"/>
              <a:cs typeface="Golos Text" panose="020B0503020202020204" pitchFamily="34" charset="-52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/>
                <a:latin typeface="Golos Text" panose="020B0503020202020204" pitchFamily="34" charset="-52"/>
                <a:ea typeface="+mn-ea"/>
                <a:cs typeface="Golos Text" panose="020B0503020202020204" pitchFamily="34" charset="-52"/>
              </a:rPr>
              <a:t>02.03.02 </a:t>
            </a:r>
            <a:r>
              <a:rPr lang="ru-RU" sz="1400" b="1" dirty="0">
                <a:solidFill>
                  <a:schemeClr val="bg1"/>
                </a:solidFill>
                <a:effectLst/>
                <a:latin typeface="Golos Text" panose="020B0503020202020204" pitchFamily="34" charset="-52"/>
                <a:ea typeface="+mn-ea"/>
                <a:cs typeface="Golos Text" panose="020B0503020202020204" pitchFamily="34" charset="-52"/>
              </a:rPr>
              <a:t>Фундаментальная информатика и информационные технологии </a:t>
            </a:r>
            <a:endParaRPr lang="en-US" sz="1400" b="1" dirty="0" smtClean="0">
              <a:solidFill>
                <a:schemeClr val="bg1"/>
              </a:solidFill>
              <a:effectLst/>
              <a:latin typeface="Golos Text" panose="020B0503020202020204" pitchFamily="34" charset="-52"/>
              <a:ea typeface="+mn-ea"/>
              <a:cs typeface="Golos Text" panose="020B0503020202020204" pitchFamily="34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A896AE-9D08-482E-6714-74C604E3D7DB}"/>
              </a:ext>
            </a:extLst>
          </p:cNvPr>
          <p:cNvSpPr txBox="1"/>
          <p:nvPr/>
        </p:nvSpPr>
        <p:spPr>
          <a:xfrm>
            <a:off x="40453" y="2885004"/>
            <a:ext cx="27532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/>
                <a:latin typeface="Golos Text" panose="020B0503020202020204" pitchFamily="34" charset="-52"/>
                <a:ea typeface="+mn-ea"/>
                <a:cs typeface="Golos Text" panose="020B0503020202020204" pitchFamily="34" charset="-52"/>
              </a:rPr>
              <a:t>Профиль: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Golos Text" panose="020B0503020202020204" pitchFamily="34" charset="-52"/>
                <a:ea typeface="+mn-ea"/>
                <a:cs typeface="Golos Text" panose="020B0503020202020204" pitchFamily="34" charset="-52"/>
              </a:rPr>
              <a:t>Технологии разработки цифровых двойников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  <a:t>Кафедра </a:t>
            </a:r>
            <a:r>
              <a:rPr lang="ru-RU" sz="1400" b="1" i="1" dirty="0">
                <a:solidFill>
                  <a:schemeClr val="tx1"/>
                </a:solidFill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  <a:t>информатики</a:t>
            </a:r>
            <a:endParaRPr lang="ru-RU" sz="14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51909-23FD-0FB5-B49C-9165E7DBA6C9}"/>
              </a:ext>
            </a:extLst>
          </p:cNvPr>
          <p:cNvSpPr txBox="1"/>
          <p:nvPr/>
        </p:nvSpPr>
        <p:spPr>
          <a:xfrm>
            <a:off x="3486558" y="733425"/>
            <a:ext cx="3675248" cy="2684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lvl="0" algn="just">
              <a:lnSpc>
                <a:spcPct val="115000"/>
              </a:lnSpc>
              <a:spcAft>
                <a:spcPts val="600"/>
              </a:spcAft>
              <a:defRPr/>
            </a:pPr>
            <a:r>
              <a:rPr lang="ru-RU" sz="1100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Обучение проводится по </a:t>
            </a:r>
            <a:r>
              <a:rPr lang="ru-RU" sz="1100" dirty="0">
                <a:latin typeface="Golos Text" panose="020B0503020202020204" pitchFamily="34" charset="-52"/>
                <a:cs typeface="Golos Text" panose="020B0503020202020204" pitchFamily="34" charset="-52"/>
              </a:rPr>
              <a:t>двум трекам</a:t>
            </a:r>
          </a:p>
          <a:p>
            <a:pPr marL="90488" lvl="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dirty="0">
                <a:latin typeface="Golos Text" panose="020B0503020202020204" pitchFamily="34" charset="-52"/>
                <a:cs typeface="Golos Text" panose="020B0503020202020204" pitchFamily="34" charset="-52"/>
              </a:rPr>
              <a:t>Трек 1: </a:t>
            </a:r>
            <a:r>
              <a:rPr lang="ru-RU" sz="1100" b="1" dirty="0">
                <a:latin typeface="Golos Text" panose="020B0503020202020204" pitchFamily="34" charset="-52"/>
                <a:cs typeface="Golos Text" panose="020B0503020202020204" pitchFamily="34" charset="-52"/>
              </a:rPr>
              <a:t>Компьютерные симуляторы и игры -</a:t>
            </a:r>
            <a:r>
              <a:rPr lang="ru-RU" sz="1100" dirty="0">
                <a:latin typeface="Golos Text" panose="020B0503020202020204" pitchFamily="34" charset="-52"/>
                <a:cs typeface="Golos Text" panose="020B0503020202020204" pitchFamily="34" charset="-52"/>
              </a:rPr>
              <a:t> разработка виртуальных симуляторов, компьютерных игр, «дружественных» и безопасных для человека интерфейсов,</a:t>
            </a:r>
            <a:r>
              <a:rPr lang="en-US" sz="1100" dirty="0">
                <a:latin typeface="Golos Text" panose="020B0503020202020204" pitchFamily="34" charset="-52"/>
                <a:cs typeface="Golos Text" panose="020B0503020202020204" pitchFamily="34" charset="-52"/>
              </a:rPr>
              <a:t> </a:t>
            </a:r>
            <a:r>
              <a:rPr lang="ru-RU" sz="1100" dirty="0">
                <a:latin typeface="Golos Text" panose="020B0503020202020204" pitchFamily="34" charset="-52"/>
                <a:cs typeface="Golos Text" panose="020B0503020202020204" pitchFamily="34" charset="-52"/>
              </a:rPr>
              <a:t>п. </a:t>
            </a:r>
            <a:r>
              <a:rPr lang="ru-RU" sz="1100" dirty="0" err="1">
                <a:latin typeface="Golos Text" panose="020B0503020202020204" pitchFamily="34" charset="-52"/>
                <a:cs typeface="Golos Text" panose="020B0503020202020204" pitchFamily="34" charset="-52"/>
              </a:rPr>
              <a:t>риложений</a:t>
            </a:r>
            <a:r>
              <a:rPr lang="ru-RU" sz="1100" dirty="0">
                <a:latin typeface="Golos Text" panose="020B0503020202020204" pitchFamily="34" charset="-52"/>
                <a:cs typeface="Golos Text" panose="020B0503020202020204" pitchFamily="34" charset="-52"/>
              </a:rPr>
              <a:t> виртуальной и дополненной </a:t>
            </a:r>
            <a:r>
              <a:rPr lang="ru-RU" sz="1100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реальности (</a:t>
            </a:r>
            <a:r>
              <a:rPr lang="en-US" sz="1100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3D/VR/AR</a:t>
            </a:r>
            <a:r>
              <a:rPr lang="ru-RU" sz="1100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), </a:t>
            </a:r>
            <a:r>
              <a:rPr lang="ru-RU" sz="1100" dirty="0">
                <a:latin typeface="Golos Text" panose="020B0503020202020204" pitchFamily="34" charset="-52"/>
                <a:cs typeface="Golos Text" panose="020B0503020202020204" pitchFamily="34" charset="-52"/>
              </a:rPr>
              <a:t>цифровых двойников реальных объектов). </a:t>
            </a:r>
          </a:p>
          <a:p>
            <a:pPr marL="90488" lvl="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00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Трек </a:t>
            </a:r>
            <a:r>
              <a:rPr lang="en-US" sz="1100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2 </a:t>
            </a:r>
            <a:r>
              <a:rPr lang="ru-RU" sz="1100" b="1" dirty="0" smtClean="0">
                <a:solidFill>
                  <a:srgbClr val="1C2D58"/>
                </a:solidFill>
                <a:latin typeface="Arial"/>
                <a:ea typeface="Arial"/>
                <a:cs typeface="Arial"/>
              </a:rPr>
              <a:t>Интеллектуальный </a:t>
            </a:r>
            <a:r>
              <a:rPr lang="ru-RU" sz="1100" b="1" dirty="0">
                <a:solidFill>
                  <a:srgbClr val="1C2D58"/>
                </a:solidFill>
                <a:latin typeface="Arial"/>
                <a:ea typeface="Arial"/>
                <a:cs typeface="Arial"/>
              </a:rPr>
              <a:t>анализ данных в нефтегазовой отрасли</a:t>
            </a:r>
            <a:r>
              <a:rPr lang="ru-RU" sz="1100" dirty="0">
                <a:solidFill>
                  <a:srgbClr val="1C2D58"/>
                </a:solidFill>
                <a:latin typeface="Golos Text" panose="020B0503020202020204" pitchFamily="34" charset="-52"/>
                <a:ea typeface="Arial"/>
                <a:cs typeface="Arial"/>
              </a:rPr>
              <a:t> (разработка и применение средств интеллектуального анализа данных на основе геофизических и </a:t>
            </a:r>
            <a:r>
              <a:rPr lang="ru-RU" sz="1100" dirty="0" err="1">
                <a:solidFill>
                  <a:srgbClr val="1C2D58"/>
                </a:solidFill>
                <a:latin typeface="Golos Text" panose="020B0503020202020204" pitchFamily="34" charset="-52"/>
                <a:ea typeface="Arial"/>
                <a:cs typeface="Arial"/>
              </a:rPr>
              <a:t>геологогеофизических</a:t>
            </a:r>
            <a:r>
              <a:rPr lang="ru-RU" sz="1100" dirty="0">
                <a:solidFill>
                  <a:srgbClr val="1C2D58"/>
                </a:solidFill>
                <a:latin typeface="Golos Text" panose="020B0503020202020204" pitchFamily="34" charset="-52"/>
                <a:ea typeface="Arial"/>
                <a:cs typeface="Arial"/>
              </a:rPr>
              <a:t> исследований нефтяных и газовых скважин)</a:t>
            </a:r>
            <a:endParaRPr lang="ru-RU" sz="1100" b="1" dirty="0"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98F7B9-1E69-23AA-3A71-522E1BA94EE3}"/>
              </a:ext>
            </a:extLst>
          </p:cNvPr>
          <p:cNvSpPr txBox="1"/>
          <p:nvPr/>
        </p:nvSpPr>
        <p:spPr>
          <a:xfrm>
            <a:off x="8096483" y="280509"/>
            <a:ext cx="2684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200D5"/>
                </a:solidFill>
                <a:effectLst/>
                <a:latin typeface="Golos Text" panose="020B0503020202020204" pitchFamily="34" charset="-52"/>
                <a:ea typeface="+mn-ea"/>
                <a:cs typeface="Golos Text" panose="020B0503020202020204" pitchFamily="34" charset="-52"/>
              </a:rPr>
              <a:t>Кем ты можешь работать</a:t>
            </a:r>
            <a:endParaRPr lang="ru-RU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EC085E-23C3-A860-CF09-E05FB79D7A65}"/>
              </a:ext>
            </a:extLst>
          </p:cNvPr>
          <p:cNvSpPr txBox="1"/>
          <p:nvPr/>
        </p:nvSpPr>
        <p:spPr>
          <a:xfrm>
            <a:off x="8020132" y="3745413"/>
            <a:ext cx="2473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rgbClr val="5200D5"/>
                </a:solidFill>
                <a:effectLst/>
                <a:latin typeface="Golos Text" panose="020B0503020202020204" pitchFamily="34" charset="-52"/>
                <a:ea typeface="+mn-ea"/>
                <a:cs typeface="Golos Text" panose="020B0503020202020204" pitchFamily="34" charset="-52"/>
              </a:rPr>
              <a:t>Наши партнеры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2567D30-DE07-1B53-C847-ADAE45D152C9}"/>
              </a:ext>
            </a:extLst>
          </p:cNvPr>
          <p:cNvSpPr/>
          <p:nvPr/>
        </p:nvSpPr>
        <p:spPr>
          <a:xfrm>
            <a:off x="3500944" y="4393044"/>
            <a:ext cx="3456000" cy="587544"/>
          </a:xfrm>
          <a:prstGeom prst="roundRect">
            <a:avLst/>
          </a:prstGeom>
          <a:solidFill>
            <a:srgbClr val="5200D5"/>
          </a:solidFill>
          <a:ln w="28575">
            <a:solidFill>
              <a:srgbClr val="5200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0"/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Разработка компьютерных симуляторов и игр </a:t>
            </a:r>
            <a:endParaRPr lang="en-US" sz="11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pPr marL="173038"/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на основе технологий виртуальной и дополненной реальности</a:t>
            </a:r>
            <a:endParaRPr lang="en-US" sz="11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B9685B4-F995-CC7D-E974-6CC118E84D48}"/>
              </a:ext>
            </a:extLst>
          </p:cNvPr>
          <p:cNvSpPr/>
          <p:nvPr/>
        </p:nvSpPr>
        <p:spPr>
          <a:xfrm>
            <a:off x="3520061" y="5042106"/>
            <a:ext cx="3456000" cy="324000"/>
          </a:xfrm>
          <a:prstGeom prst="roundRect">
            <a:avLst/>
          </a:prstGeom>
          <a:solidFill>
            <a:srgbClr val="5200D5"/>
          </a:solidFill>
          <a:ln w="28575">
            <a:solidFill>
              <a:srgbClr val="5200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0"/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Моделирование и анимация персонажей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CE6B3B3A-1F4A-D769-825F-6D89DCDE8537}"/>
              </a:ext>
            </a:extLst>
          </p:cNvPr>
          <p:cNvSpPr/>
          <p:nvPr/>
        </p:nvSpPr>
        <p:spPr>
          <a:xfrm>
            <a:off x="3520061" y="5444935"/>
            <a:ext cx="3456000" cy="324000"/>
          </a:xfrm>
          <a:prstGeom prst="roundRect">
            <a:avLst/>
          </a:prstGeom>
          <a:solidFill>
            <a:srgbClr val="5200D5"/>
          </a:solidFill>
          <a:ln w="28575">
            <a:solidFill>
              <a:srgbClr val="5200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0"/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Проектирование графических пользовательских интерфейсов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8B46979-9428-77D8-0034-39BC6AD1910A}"/>
              </a:ext>
            </a:extLst>
          </p:cNvPr>
          <p:cNvSpPr/>
          <p:nvPr/>
        </p:nvSpPr>
        <p:spPr>
          <a:xfrm>
            <a:off x="3510703" y="5856722"/>
            <a:ext cx="3456000" cy="276999"/>
          </a:xfrm>
          <a:prstGeom prst="roundRect">
            <a:avLst/>
          </a:prstGeom>
          <a:solidFill>
            <a:srgbClr val="5200D5"/>
          </a:solidFill>
          <a:ln w="28575">
            <a:solidFill>
              <a:srgbClr val="5200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0"/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Интернет-программирование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2DA3853-1E18-2150-54C1-15942887AEE3}"/>
              </a:ext>
            </a:extLst>
          </p:cNvPr>
          <p:cNvSpPr/>
          <p:nvPr/>
        </p:nvSpPr>
        <p:spPr>
          <a:xfrm>
            <a:off x="3510703" y="6221031"/>
            <a:ext cx="3456000" cy="251044"/>
          </a:xfrm>
          <a:prstGeom prst="roundRect">
            <a:avLst/>
          </a:prstGeom>
          <a:solidFill>
            <a:srgbClr val="5200D5"/>
          </a:solidFill>
          <a:ln w="28575">
            <a:solidFill>
              <a:srgbClr val="5200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0"/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Статистический анализ и прогнозирование</a:t>
            </a:r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CDF22807-590D-F7E8-5F1A-5CECA3683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39987" y="3313824"/>
            <a:ext cx="2484416" cy="6365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35BDF6-5268-69AD-F049-9CE008862805}"/>
              </a:ext>
            </a:extLst>
          </p:cNvPr>
          <p:cNvSpPr txBox="1"/>
          <p:nvPr/>
        </p:nvSpPr>
        <p:spPr>
          <a:xfrm>
            <a:off x="4932995" y="3488363"/>
            <a:ext cx="1937355" cy="35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  <a:t>Что изучается?</a:t>
            </a:r>
            <a:endParaRPr lang="ru-RU" sz="1600" b="1" dirty="0">
              <a:solidFill>
                <a:schemeClr val="bg1"/>
              </a:solidFill>
              <a:effectLst/>
              <a:latin typeface="Golos Text" panose="020B0503020202020204" pitchFamily="34" charset="-52"/>
              <a:ea typeface="Calibri" panose="020F0502020204030204" pitchFamily="34" charset="0"/>
              <a:cs typeface="Golos Text" panose="020B0503020202020204" pitchFamily="34" charset="-52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9529AF2-9413-E842-A10D-AFC1FE32D97D}"/>
              </a:ext>
            </a:extLst>
          </p:cNvPr>
          <p:cNvSpPr/>
          <p:nvPr/>
        </p:nvSpPr>
        <p:spPr>
          <a:xfrm>
            <a:off x="3510703" y="6559385"/>
            <a:ext cx="3456000" cy="324000"/>
          </a:xfrm>
          <a:prstGeom prst="roundRect">
            <a:avLst/>
          </a:prstGeom>
          <a:solidFill>
            <a:srgbClr val="5200D5"/>
          </a:solidFill>
          <a:ln w="28575">
            <a:solidFill>
              <a:srgbClr val="5200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0"/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Фундаментальные алгоритмы и объектно-ориентированное программирование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0B4ACC7-BB9A-BABE-896B-EB35669B8239}"/>
              </a:ext>
            </a:extLst>
          </p:cNvPr>
          <p:cNvSpPr/>
          <p:nvPr/>
        </p:nvSpPr>
        <p:spPr>
          <a:xfrm>
            <a:off x="3510703" y="6951345"/>
            <a:ext cx="3456000" cy="352970"/>
          </a:xfrm>
          <a:prstGeom prst="roundRect">
            <a:avLst/>
          </a:prstGeom>
          <a:solidFill>
            <a:srgbClr val="5200D5"/>
          </a:solidFill>
          <a:ln w="28575">
            <a:solidFill>
              <a:srgbClr val="5200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0"/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Технологии искусственного интеллекта и машинного обучения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887022-6192-9678-20A9-6ECF43D9F1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17" y="2028825"/>
            <a:ext cx="731583" cy="167655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8900" y="6067425"/>
            <a:ext cx="3297238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</a:rPr>
              <a:t>Треки                      Компании партнеры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</a:rPr>
              <a:t>Трек 1 </a:t>
            </a:r>
            <a:r>
              <a:rPr kumimoji="0" lang="ru-RU" altLang="ru-RU" sz="1200" b="1" i="0" u="none" strike="noStrike" cap="none" normalizeH="0" baseline="0" noProof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  <a:t>«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  <a:t>Компьютерные </a:t>
            </a:r>
            <a:b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</a:b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  <a:t>симуляторы и игры</a:t>
            </a:r>
            <a:r>
              <a:rPr kumimoji="0" lang="en-US" alt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  <a:t>» 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  <a:t>(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  <a:t>КСИ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  <a:t>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Трек </a:t>
            </a:r>
            <a:r>
              <a:rPr lang="ru-RU" altLang="ru-RU" sz="1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2 </a:t>
            </a:r>
            <a:r>
              <a:rPr lang="ru-RU" altLang="ru-RU" sz="1200" b="1" noProof="1">
                <a:solidFill>
                  <a:srgbClr val="000066"/>
                </a:solidFill>
                <a:latin typeface="Times New Roman" panose="02020603050405020304" pitchFamily="18" charset="0"/>
              </a:rPr>
              <a:t>–</a:t>
            </a:r>
            <a:r>
              <a:rPr lang="ru-RU" altLang="ru-RU" sz="1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2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«</a:t>
            </a:r>
            <a:r>
              <a:rPr lang="ru-RU" altLang="ru-RU" sz="12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Интеллектуальный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анализ данных в нефтегазовой </a:t>
            </a:r>
            <a:br>
              <a:rPr lang="ru-RU" altLang="ru-RU" sz="12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</a:br>
            <a:r>
              <a:rPr lang="ru-RU" altLang="ru-RU" sz="12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отрасли</a:t>
            </a:r>
            <a:r>
              <a:rPr lang="en-US" altLang="ru-RU" sz="12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» </a:t>
            </a:r>
            <a:r>
              <a:rPr lang="en-US" altLang="ru-RU" sz="1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(</a:t>
            </a:r>
            <a:r>
              <a:rPr lang="ru-RU" altLang="ru-RU" sz="12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ИАД</a:t>
            </a:r>
            <a:r>
              <a:rPr lang="en-US" altLang="ru-RU" sz="1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) </a:t>
            </a:r>
            <a:endParaRPr lang="en-US" altLang="ru-RU" sz="1200" b="1" i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Schoolbook" panose="020406040505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Schoolbook" panose="020406040505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6354763"/>
            <a:ext cx="7080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44" y="6800850"/>
            <a:ext cx="6127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358" y="4460405"/>
            <a:ext cx="1000007" cy="52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408" y="5898771"/>
            <a:ext cx="6127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79899" y="5493390"/>
            <a:ext cx="1119106" cy="2764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86936" y="5011872"/>
            <a:ext cx="1105032" cy="3525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89969" y="6155501"/>
            <a:ext cx="1218757" cy="35915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66100" y="4538488"/>
            <a:ext cx="1378835" cy="46213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567483" y="6534719"/>
            <a:ext cx="983720" cy="4461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08900" y="7058025"/>
            <a:ext cx="1434545" cy="33311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344473" y="6563804"/>
            <a:ext cx="1351317" cy="3689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597582" y="4584507"/>
            <a:ext cx="416118" cy="41611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89E3030-9348-F288-DC32-6CF6D67A038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00" y="2930855"/>
            <a:ext cx="731583" cy="1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5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AC7DB5-40E7-5235-9722-9B2B2FAB976F}"/>
              </a:ext>
            </a:extLst>
          </p:cNvPr>
          <p:cNvSpPr txBox="1"/>
          <p:nvPr/>
        </p:nvSpPr>
        <p:spPr>
          <a:xfrm>
            <a:off x="7723913" y="3634427"/>
            <a:ext cx="201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/>
              </a:rPr>
              <a:t>Сайт ИИМРТ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953FAF-322F-AC83-890D-742B8233F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77" y="4086225"/>
            <a:ext cx="2696417" cy="26964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FA68A8-D3C1-E72A-BFD9-11C4CEC5F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693400" cy="1177945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 noChangeShapeType="1"/>
          </p:cNvSpPr>
          <p:nvPr/>
        </p:nvSpPr>
        <p:spPr bwMode="auto">
          <a:xfrm>
            <a:off x="3961382" y="1647825"/>
            <a:ext cx="2971603" cy="13839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anose="02040604050505020304" pitchFamily="18" charset="0"/>
              </a:rPr>
              <a:t>Контакты</a:t>
            </a:r>
            <a:r>
              <a:rPr lang="en-US" altLang="ru-RU" sz="1100" b="1" dirty="0">
                <a:solidFill>
                  <a:srgbClr val="7030A0"/>
                </a:solidFill>
                <a:latin typeface="Century Schoolbook" panose="02040604050505020304" pitchFamily="18" charset="0"/>
              </a:rPr>
              <a:t>:</a:t>
            </a:r>
            <a:endParaRPr kumimoji="0" lang="en-US" altLang="ru-RU" sz="11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Schoolbook" panose="020406040505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b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К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anose="02040604050505020304" pitchFamily="18" charset="0"/>
              </a:rPr>
              <a:t>афедра информатики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anose="02040604050505020304" pitchFamily="18" charset="0"/>
              </a:rPr>
              <a:t>450008 г. Уфа, К. Маркса, 12, корп. 1, ауд. 102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anose="02040604050505020304" pitchFamily="18" charset="0"/>
              </a:rPr>
              <a:t>+7(908) 350-35-56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100" b="1" dirty="0">
                <a:solidFill>
                  <a:srgbClr val="7030A0"/>
                </a:solidFill>
                <a:latin typeface="Century Schoolbook" panose="02040604050505020304" pitchFamily="18" charset="0"/>
                <a:hlinkClick r:id="rId5"/>
              </a:rPr>
              <a:t>https</a:t>
            </a:r>
            <a:r>
              <a:rPr lang="en-US" altLang="ru-RU" sz="1100" b="1" dirty="0" smtClean="0">
                <a:solidFill>
                  <a:srgbClr val="7030A0"/>
                </a:solidFill>
                <a:latin typeface="Century Schoolbook" panose="02040604050505020304" pitchFamily="18" charset="0"/>
                <a:hlinkClick r:id="rId5"/>
              </a:rPr>
              <a:t>://uust.ru/informatic</a:t>
            </a:r>
            <a:endParaRPr lang="en-US" altLang="ru-RU" sz="1100" b="1" dirty="0" smtClean="0">
              <a:solidFill>
                <a:srgbClr val="7030A0"/>
              </a:solidFill>
              <a:latin typeface="Century Schoolbook" panose="020406040505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ru-RU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anose="02040604050505020304" pitchFamily="18" charset="0"/>
                <a:hlinkClick r:id="rId6"/>
              </a:rPr>
              <a:t>kinf@ugatu.su</a:t>
            </a:r>
            <a:endParaRPr kumimoji="0" lang="en-US" altLang="ru-RU" sz="11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Schoolbook" panose="020406040505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100" b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inf.ugatu@mail.ru</a:t>
            </a: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Schoolbook" panose="020406040505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Schoolbook" panose="020406040505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2"/>
          <p:cNvSpPr txBox="1">
            <a:spLocks noChangeArrowheads="1" noChangeShapeType="1"/>
          </p:cNvSpPr>
          <p:nvPr/>
        </p:nvSpPr>
        <p:spPr bwMode="auto">
          <a:xfrm>
            <a:off x="7432297" y="1698615"/>
            <a:ext cx="2971603" cy="9143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anose="02040604050505020304" pitchFamily="18" charset="0"/>
              </a:rPr>
              <a:t>Контакты – ИИМРТ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anose="02040604050505020304" pitchFamily="18" charset="0"/>
              </a:rPr>
              <a:t>450008 г. Уфа, К. Маркса, 12, корп. 6, ауд. 422,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anose="02040604050505020304" pitchFamily="18" charset="0"/>
              </a:rPr>
              <a:t>+7(908) 350-21-73 </a:t>
            </a:r>
            <a:endParaRPr kumimoji="0" lang="en-US" altLang="ru-RU" sz="11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Schoolbook" panose="020406040505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Schoolbook" panose="02040604050505020304" pitchFamily="18" charset="0"/>
                <a:hlinkClick r:id="rId7"/>
              </a:rPr>
              <a:t>https://uust.ru/education/iimrt/</a:t>
            </a:r>
            <a:endParaRPr kumimoji="0" lang="en-US" altLang="ru-RU" sz="11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Schoolbook" panose="020406040505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1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Schoolbook" panose="020406040505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Schoolbook" panose="020406040505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" b="1152"/>
          <a:stretch>
            <a:fillRect/>
          </a:stretch>
        </p:blipFill>
        <p:spPr bwMode="auto">
          <a:xfrm>
            <a:off x="342900" y="1333048"/>
            <a:ext cx="1498601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706295" y="1260013"/>
            <a:ext cx="175577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sng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</a:rPr>
              <a:t>Бакалавриат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smtClean="0">
                <a:ln>
                  <a:noFill/>
                </a:ln>
                <a:solidFill>
                  <a:srgbClr val="600060"/>
                </a:solidFill>
                <a:effectLst/>
                <a:latin typeface="Century Gothic" panose="020B0502020202020204" pitchFamily="34" charset="0"/>
              </a:rPr>
              <a:t>02.03.02</a:t>
            </a:r>
            <a:endParaRPr kumimoji="0" lang="ru-RU" altLang="ru-RU" sz="1400" b="0" i="1" u="sng" strike="noStrike" cap="none" normalizeH="0" baseline="0" smtClean="0">
              <a:ln>
                <a:noFill/>
              </a:ln>
              <a:solidFill>
                <a:srgbClr val="60006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1" i="1" u="none" strike="noStrike" cap="none" normalizeH="0" baseline="0" smtClean="0">
                <a:ln>
                  <a:noFill/>
                </a:ln>
                <a:solidFill>
                  <a:srgbClr val="600060"/>
                </a:solidFill>
                <a:effectLst/>
                <a:latin typeface="Century Gothic" panose="020B0502020202020204" pitchFamily="34" charset="0"/>
              </a:rPr>
              <a:t>«</a:t>
            </a:r>
            <a:r>
              <a:rPr kumimoji="0" lang="ru-RU" altLang="ru-RU" sz="1100" b="1" i="1" u="none" strike="noStrike" cap="none" normalizeH="0" baseline="0" smtClean="0">
                <a:ln>
                  <a:noFill/>
                </a:ln>
                <a:solidFill>
                  <a:srgbClr val="600060"/>
                </a:solidFill>
                <a:effectLst/>
                <a:latin typeface="Century Gothic" panose="020B0502020202020204" pitchFamily="34" charset="0"/>
              </a:rPr>
              <a:t>Фундаментальная </a:t>
            </a:r>
            <a:br>
              <a:rPr kumimoji="0" lang="ru-RU" altLang="ru-RU" sz="1100" b="1" i="1" u="none" strike="noStrike" cap="none" normalizeH="0" baseline="0" smtClean="0">
                <a:ln>
                  <a:noFill/>
                </a:ln>
                <a:solidFill>
                  <a:srgbClr val="600060"/>
                </a:solidFill>
                <a:effectLst/>
                <a:latin typeface="Century Gothic" panose="020B0502020202020204" pitchFamily="34" charset="0"/>
              </a:rPr>
            </a:br>
            <a:r>
              <a:rPr kumimoji="0" lang="ru-RU" altLang="ru-RU" sz="1100" b="1" i="1" u="none" strike="noStrike" cap="none" normalizeH="0" baseline="0" smtClean="0">
                <a:ln>
                  <a:noFill/>
                </a:ln>
                <a:solidFill>
                  <a:srgbClr val="600060"/>
                </a:solidFill>
                <a:effectLst/>
                <a:latin typeface="Century Gothic" panose="020B0502020202020204" pitchFamily="34" charset="0"/>
              </a:rPr>
              <a:t>информатика и </a:t>
            </a:r>
            <a:br>
              <a:rPr kumimoji="0" lang="ru-RU" altLang="ru-RU" sz="1100" b="1" i="1" u="none" strike="noStrike" cap="none" normalizeH="0" baseline="0" smtClean="0">
                <a:ln>
                  <a:noFill/>
                </a:ln>
                <a:solidFill>
                  <a:srgbClr val="600060"/>
                </a:solidFill>
                <a:effectLst/>
                <a:latin typeface="Century Gothic" panose="020B0502020202020204" pitchFamily="34" charset="0"/>
              </a:rPr>
            </a:br>
            <a:r>
              <a:rPr kumimoji="0" lang="ru-RU" altLang="ru-RU" sz="1100" b="1" i="1" u="none" strike="noStrike" cap="none" normalizeH="0" baseline="0" smtClean="0">
                <a:ln>
                  <a:noFill/>
                </a:ln>
                <a:solidFill>
                  <a:srgbClr val="600060"/>
                </a:solidFill>
                <a:effectLst/>
                <a:latin typeface="Century Gothic" panose="020B0502020202020204" pitchFamily="34" charset="0"/>
              </a:rPr>
              <a:t>информационные </a:t>
            </a:r>
            <a:br>
              <a:rPr kumimoji="0" lang="ru-RU" altLang="ru-RU" sz="1100" b="1" i="1" u="none" strike="noStrike" cap="none" normalizeH="0" baseline="0" smtClean="0">
                <a:ln>
                  <a:noFill/>
                </a:ln>
                <a:solidFill>
                  <a:srgbClr val="600060"/>
                </a:solidFill>
                <a:effectLst/>
                <a:latin typeface="Century Gothic" panose="020B0502020202020204" pitchFamily="34" charset="0"/>
              </a:rPr>
            </a:br>
            <a:r>
              <a:rPr kumimoji="0" lang="ru-RU" altLang="ru-RU" sz="1100" b="1" i="1" u="none" strike="noStrike" cap="none" normalizeH="0" baseline="0" smtClean="0">
                <a:ln>
                  <a:noFill/>
                </a:ln>
                <a:solidFill>
                  <a:srgbClr val="600060"/>
                </a:solidFill>
                <a:effectLst/>
                <a:latin typeface="Century Gothic" panose="020B0502020202020204" pitchFamily="34" charset="0"/>
              </a:rPr>
              <a:t>технологии</a:t>
            </a:r>
            <a:r>
              <a:rPr kumimoji="0" lang="en-US" altLang="ru-RU" sz="1000" b="1" i="1" u="none" strike="noStrike" cap="none" normalizeH="0" baseline="0" smtClean="0">
                <a:ln>
                  <a:noFill/>
                </a:ln>
                <a:solidFill>
                  <a:srgbClr val="600060"/>
                </a:solidFill>
                <a:effectLst/>
                <a:latin typeface="Century Gothic" panose="020B0502020202020204" pitchFamily="34" charset="0"/>
              </a:rPr>
              <a:t>»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722334"/>
              </p:ext>
            </p:extLst>
          </p:nvPr>
        </p:nvGraphicFramePr>
        <p:xfrm>
          <a:off x="304800" y="3323998"/>
          <a:ext cx="3001217" cy="17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Точечный рисунок" r:id="rId9" imgW="5784081" imgH="921905" progId="Paint.Picture">
                  <p:embed/>
                </p:oleObj>
              </mc:Choice>
              <mc:Fallback>
                <p:oleObj name="Точечный рисунок" r:id="rId9" imgW="5784081" imgH="92190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323998"/>
                        <a:ext cx="3001217" cy="176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650764"/>
              </p:ext>
            </p:extLst>
          </p:nvPr>
        </p:nvGraphicFramePr>
        <p:xfrm>
          <a:off x="3973013" y="3324225"/>
          <a:ext cx="2745288" cy="16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Точечный рисунок" r:id="rId11" imgW="5784081" imgH="921905" progId="Paint.Picture">
                  <p:embed/>
                </p:oleObj>
              </mc:Choice>
              <mc:Fallback>
                <p:oleObj name="Точечный рисунок" r:id="rId11" imgW="5784081" imgH="921905" progId="Paint.Picture">
                  <p:embed/>
                  <p:pic>
                    <p:nvPicPr>
                      <p:cNvPr id="17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013" y="3324225"/>
                        <a:ext cx="2745288" cy="161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906125"/>
              </p:ext>
            </p:extLst>
          </p:nvPr>
        </p:nvGraphicFramePr>
        <p:xfrm>
          <a:off x="7432297" y="3331766"/>
          <a:ext cx="2745288" cy="16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Точечный рисунок" r:id="rId12" imgW="5784081" imgH="921905" progId="Paint.Picture">
                  <p:embed/>
                </p:oleObj>
              </mc:Choice>
              <mc:Fallback>
                <p:oleObj name="Точечный рисунок" r:id="rId12" imgW="5784081" imgH="921905" progId="Paint.Picture">
                  <p:embed/>
                  <p:pic>
                    <p:nvPicPr>
                      <p:cNvPr id="19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2297" y="3331766"/>
                        <a:ext cx="2745288" cy="161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43778" y="2382429"/>
            <a:ext cx="3218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0" algn="just">
              <a:defRPr/>
            </a:pPr>
            <a:r>
              <a:rPr lang="ru-RU" sz="1200" i="1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В 2022-2023 году набор осуществлялся на направление 02.03.02 МО, профиль Цифровая инженерия виртуальных симуляторов и компьютерных игр)</a:t>
            </a:r>
            <a:endParaRPr lang="ru-RU" sz="1200" i="1" dirty="0"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426" y="3951296"/>
            <a:ext cx="2908875" cy="2908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3E81F4-0CCE-8704-E72E-BC178EEE3623}"/>
              </a:ext>
            </a:extLst>
          </p:cNvPr>
          <p:cNvSpPr txBox="1"/>
          <p:nvPr/>
        </p:nvSpPr>
        <p:spPr>
          <a:xfrm>
            <a:off x="4124887" y="3476624"/>
            <a:ext cx="288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a typeface="Arial"/>
                <a:cs typeface="Arial"/>
                <a:sym typeface="Arial"/>
              </a:rPr>
              <a:t>Кафедра Информатики</a:t>
            </a:r>
            <a:endParaRPr lang="ru-RU" sz="2400" b="1" i="0" u="none" strike="noStrike" cap="none" dirty="0">
              <a:ea typeface="Arial"/>
              <a:cs typeface="Arial"/>
              <a:sym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8" y="3997283"/>
            <a:ext cx="2816900" cy="2816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3E81F4-0CCE-8704-E72E-BC178EEE3623}"/>
              </a:ext>
            </a:extLst>
          </p:cNvPr>
          <p:cNvSpPr txBox="1"/>
          <p:nvPr/>
        </p:nvSpPr>
        <p:spPr>
          <a:xfrm>
            <a:off x="438417" y="3400425"/>
            <a:ext cx="288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a typeface="Arial"/>
                <a:cs typeface="Arial"/>
                <a:sym typeface="Arial"/>
              </a:rPr>
              <a:t>ФИИТ</a:t>
            </a:r>
            <a:r>
              <a:rPr lang="ru-RU" sz="2400" b="1" i="0" u="none" strike="noStrike" cap="none" dirty="0" smtClean="0">
                <a:ea typeface="Arial"/>
                <a:cs typeface="Arial"/>
                <a:sym typeface="Arial"/>
              </a:rPr>
              <a:t> </a:t>
            </a:r>
            <a:r>
              <a:rPr lang="ru-RU" sz="2400" b="1" i="0" u="none" strike="noStrike" cap="none" dirty="0">
                <a:ea typeface="Arial"/>
                <a:cs typeface="Arial"/>
                <a:sym typeface="Arial"/>
              </a:rPr>
              <a:t>| </a:t>
            </a:r>
            <a:r>
              <a:rPr lang="ru-RU" sz="2400" b="1" i="0" u="none" strike="noStrike" cap="none" dirty="0" smtClean="0">
                <a:ea typeface="Arial"/>
                <a:cs typeface="Arial"/>
                <a:sym typeface="Arial"/>
              </a:rPr>
              <a:t>Приемная комиссия УУНИТ</a:t>
            </a:r>
            <a:endParaRPr lang="ru-RU" sz="2400" b="1" i="0" u="none" strike="noStrike" cap="none" dirty="0"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62981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322</Words>
  <Application>Microsoft Office PowerPoint</Application>
  <PresentationFormat>Произвольный</PresentationFormat>
  <Paragraphs>64</Paragraphs>
  <Slides>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Calibri</vt:lpstr>
      <vt:lpstr>Century Gothic</vt:lpstr>
      <vt:lpstr>Century Schoolbook</vt:lpstr>
      <vt:lpstr>Golos Text</vt:lpstr>
      <vt:lpstr>Times New Roman</vt:lpstr>
      <vt:lpstr>1_Office Theme</vt:lpstr>
      <vt:lpstr>Точечный рисунок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Белова</dc:creator>
  <cp:lastModifiedBy>Karimov</cp:lastModifiedBy>
  <cp:revision>55</cp:revision>
  <dcterms:created xsi:type="dcterms:W3CDTF">2023-06-02T16:59:30Z</dcterms:created>
  <dcterms:modified xsi:type="dcterms:W3CDTF">2024-06-19T14:16:21Z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2023-06-02T00:00:00Z</vt:filetime>
  </property>
</Properties>
</file>